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61" r:id="rId3"/>
    <p:sldId id="264" r:id="rId4"/>
    <p:sldId id="271" r:id="rId5"/>
    <p:sldId id="270" r:id="rId6"/>
    <p:sldId id="262" r:id="rId7"/>
    <p:sldId id="268" r:id="rId8"/>
    <p:sldId id="275" r:id="rId9"/>
    <p:sldId id="263" r:id="rId10"/>
    <p:sldId id="272" r:id="rId11"/>
    <p:sldId id="267" r:id="rId12"/>
    <p:sldId id="265" r:id="rId13"/>
    <p:sldId id="273" r:id="rId14"/>
    <p:sldId id="260" r:id="rId15"/>
    <p:sldId id="256" r:id="rId16"/>
    <p:sldId id="258" r:id="rId17"/>
    <p:sldId id="257" r:id="rId18"/>
    <p:sldId id="259" r:id="rId19"/>
    <p:sldId id="266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065" autoAdjust="0"/>
  </p:normalViewPr>
  <p:slideViewPr>
    <p:cSldViewPr snapToGrid="0" snapToObjects="1">
      <p:cViewPr varScale="1">
        <p:scale>
          <a:sx n="99" d="100"/>
          <a:sy n="99" d="100"/>
        </p:scale>
        <p:origin x="-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1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80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2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7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5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6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2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A836-585F-B640-8AF9-DDE8DD34A8BB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package" Target="../embeddings/Microsoft_Word_Document1.docx"/><Relationship Id="rId7" Type="http://schemas.openxmlformats.org/officeDocument/2006/relationships/image" Target="../media/image5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1.wdp"/><Relationship Id="rId5" Type="http://schemas.openxmlformats.org/officeDocument/2006/relationships/oleObject" Target="../embeddings/oleObject4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5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>
            <a:glow rad="1079500">
              <a:srgbClr val="FFFF00"/>
            </a:glow>
            <a:outerShdw blurRad="50800" dist="38100" dir="8100000" algn="tr" rotWithShape="0">
              <a:prstClr val="black">
                <a:alpha val="40000"/>
              </a:prstClr>
            </a:outerShdw>
            <a:softEdge rad="571500"/>
          </a:effectLst>
          <a:scene3d>
            <a:camera prst="orthographicFront"/>
            <a:lightRig rig="threePt" dir="t"/>
          </a:scene3d>
          <a:sp3d>
            <a:bevelT w="152400" h="317500"/>
          </a:sp3d>
        </p:spPr>
        <p:txBody>
          <a:bodyPr>
            <a:normAutofit/>
          </a:bodyPr>
          <a:lstStyle/>
          <a:p>
            <a:r>
              <a:rPr lang="en-US" sz="5200" dirty="0" smtClean="0">
                <a:solidFill>
                  <a:srgbClr val="FFFF00"/>
                </a:solidFill>
                <a:latin typeface="Bauhaus 93"/>
                <a:cs typeface="Bauhaus 93"/>
              </a:rPr>
              <a:t>Probability and Statistics</a:t>
            </a:r>
            <a:endParaRPr lang="en-US" sz="5200" dirty="0">
              <a:solidFill>
                <a:srgbClr val="FFFF00"/>
              </a:solidFill>
              <a:latin typeface="Bauhaus 93"/>
              <a:cs typeface="Bauhaus 93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72" y="1417637"/>
            <a:ext cx="8007376" cy="45041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2736" y="6229684"/>
            <a:ext cx="5042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AME20213 – Measurements and Data Analysis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6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8013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Genetics and Epidemiology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81827" y="-239920"/>
            <a:ext cx="1319078" cy="3602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366" y="930649"/>
            <a:ext cx="50937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Genetic Sequencing: Future Medicine</a:t>
            </a:r>
            <a:endParaRPr lang="en-US" sz="2400" dirty="0" smtClean="0"/>
          </a:p>
          <a:p>
            <a:r>
              <a:rPr lang="en-US" sz="2400" dirty="0" smtClean="0"/>
              <a:t>Human genetic sequence consists of over 3 billion base pairs: </a:t>
            </a:r>
            <a:r>
              <a:rPr lang="en-US" sz="2400" b="1" dirty="0" smtClean="0"/>
              <a:t>Big data!</a:t>
            </a:r>
            <a:endParaRPr lang="en-US" sz="24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-5429" y="2526629"/>
            <a:ext cx="9031558" cy="3890213"/>
            <a:chOff x="-5429" y="2526629"/>
            <a:chExt cx="9031558" cy="38902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986" y="3449054"/>
              <a:ext cx="4949143" cy="276726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27264" y="2526629"/>
              <a:ext cx="8475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Epidemiology</a:t>
              </a:r>
              <a:r>
                <a:rPr lang="en-US" sz="2400" dirty="0" smtClean="0"/>
                <a:t> – Scientists can monitor the mutations and evolution of diseases in real time.</a:t>
              </a:r>
              <a:endParaRPr lang="en-US" sz="2400" dirty="0"/>
            </a:p>
          </p:txBody>
        </p:sp>
        <p:pic>
          <p:nvPicPr>
            <p:cNvPr id="18" name="Picture 17" descr="Screen shot 2016-04-25 at 1.08.2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29" y="3834732"/>
              <a:ext cx="3788691" cy="218105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90062" y="6139843"/>
              <a:ext cx="32124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http://</a:t>
              </a:r>
              <a:r>
                <a:rPr lang="fr-FR" sz="1200" dirty="0" err="1"/>
                <a:t>dx.doi.org</a:t>
              </a:r>
              <a:r>
                <a:rPr lang="fr-FR" sz="1200" dirty="0"/>
                <a:t>/10.1371/journal.ppat.1000212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44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0702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Trees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53674" y="535219"/>
            <a:ext cx="201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dirty="0" err="1" smtClean="0"/>
              <a:t>Plinko</a:t>
            </a:r>
            <a:r>
              <a:rPr lang="en-US" sz="2400" dirty="0" smtClean="0"/>
              <a:t>” Game</a:t>
            </a:r>
            <a:endParaRPr lang="en-US" sz="2400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6" y="996884"/>
            <a:ext cx="3088767" cy="2752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9" y="4189330"/>
            <a:ext cx="3407154" cy="2553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3674" y="3749251"/>
            <a:ext cx="2083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dirty="0" err="1" smtClean="0"/>
              <a:t>Drinko</a:t>
            </a:r>
            <a:r>
              <a:rPr lang="en-US" sz="2400" dirty="0" smtClean="0"/>
              <a:t>” Game</a:t>
            </a:r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5176339" y="622813"/>
            <a:ext cx="3332712" cy="6256205"/>
            <a:chOff x="5176339" y="622813"/>
            <a:chExt cx="3332712" cy="62562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2321" y="938488"/>
              <a:ext cx="2739524" cy="28080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6339" y="4116271"/>
              <a:ext cx="3332712" cy="276274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789935" y="622813"/>
              <a:ext cx="1932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Random Walk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13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46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Gaussian Distribution</a:t>
            </a:r>
            <a:endParaRPr lang="en-US" sz="32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13581" y="1828090"/>
            <a:ext cx="3287265" cy="3940484"/>
            <a:chOff x="196950" y="806142"/>
            <a:chExt cx="3287265" cy="39404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806142"/>
              <a:ext cx="2794000" cy="35814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96950" y="4377294"/>
              <a:ext cx="3287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Carl Friedrich Gauss (1777-1855)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67" y="948948"/>
            <a:ext cx="4204586" cy="26862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83861" y="627765"/>
            <a:ext cx="144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 PDF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25" y="4029396"/>
            <a:ext cx="4267428" cy="27264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83861" y="3722811"/>
            <a:ext cx="145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Gaussian CDF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6215" y="790436"/>
            <a:ext cx="377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Central Limit Theorem </a:t>
            </a:r>
            <a:r>
              <a:rPr lang="en-US" dirty="0" smtClean="0"/>
              <a:t>– For large N, most distributions become Gaussian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1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1228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Student’s t distribution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6215" y="622813"/>
            <a:ext cx="5809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Need to use this if N &lt; 50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Shorter and wider than Gaussian PDF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15" y="2366198"/>
            <a:ext cx="4127500" cy="330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637" y="2299352"/>
            <a:ext cx="4127500" cy="330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895" y="1807398"/>
            <a:ext cx="2273300" cy="55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4632" y="1927531"/>
            <a:ext cx="5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2492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Log-normal Distribution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01" y="2099883"/>
            <a:ext cx="3810000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92" y="2114152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97" y="1360293"/>
            <a:ext cx="1828800" cy="59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332" y="1360293"/>
            <a:ext cx="2044700" cy="596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471" y="518269"/>
            <a:ext cx="6502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Used when distribution has a boundary near the mean.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9394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tribution_of_Annual_Household_Income_in_the_United_States_20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42"/>
            <a:ext cx="9144000" cy="587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2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0"/>
            <a:ext cx="645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1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_Wars_bimodal_Pois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9" y="688016"/>
            <a:ext cx="7617027" cy="574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037"/>
            <a:ext cx="40384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“Bimodal” distribution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3935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7517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Statistical Mechanics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82600"/>
            <a:ext cx="8890000" cy="588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637" y="1616401"/>
            <a:ext cx="3136900" cy="68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0762" y="6336241"/>
            <a:ext cx="429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“Maximum entropy”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92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0394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Electron Orbitals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2748350"/>
            <a:ext cx="9144000" cy="3965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027" y="948952"/>
            <a:ext cx="413159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Electron orbitals are also </a:t>
            </a:r>
            <a:r>
              <a:rPr lang="en-US" sz="2400" b="1" dirty="0" smtClean="0"/>
              <a:t>probability density functions</a:t>
            </a:r>
            <a:endParaRPr lang="en-US" sz="2400" dirty="0"/>
          </a:p>
          <a:p>
            <a:pPr algn="ctr"/>
            <a:r>
              <a:rPr lang="en-US" sz="2400" dirty="0" smtClean="0"/>
              <a:t>(probability per unit volume)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031" b="53400"/>
          <a:stretch/>
        </p:blipFill>
        <p:spPr>
          <a:xfrm>
            <a:off x="4350570" y="622813"/>
            <a:ext cx="4787080" cy="2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6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Times New Roman"/>
                <a:cs typeface="Times New Roman"/>
              </a:rPr>
              <a:t>ALEA IACTA EST</a:t>
            </a:r>
            <a:endParaRPr lang="en-US" sz="6000" dirty="0">
              <a:latin typeface="Times New Roman"/>
              <a:cs typeface="Times New Roman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9377" y="1228452"/>
            <a:ext cx="8731652" cy="5012832"/>
            <a:chOff x="99377" y="1228452"/>
            <a:chExt cx="8731652" cy="50128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343" y="2384158"/>
              <a:ext cx="2387600" cy="34036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9377" y="5779619"/>
              <a:ext cx="2908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/>
                  <a:cs typeface="Times New Roman"/>
                </a:rPr>
                <a:t>Julius Caesar, 49 B.C.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64000" y="1451428"/>
              <a:ext cx="2645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“The die is cast!”</a:t>
              </a:r>
              <a:endParaRPr lang="en-US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143" y="1228452"/>
              <a:ext cx="1057152" cy="95840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233814" y="1228452"/>
              <a:ext cx="1057152" cy="95840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1528" y="2865935"/>
              <a:ext cx="5459501" cy="310996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503588" y="2292085"/>
              <a:ext cx="52066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Success often hinges on </a:t>
              </a:r>
              <a:r>
                <a:rPr lang="en-US" sz="2400" i="1" dirty="0" smtClean="0"/>
                <a:t>calculated risks</a:t>
              </a:r>
              <a:r>
                <a:rPr lang="en-US" sz="2400" dirty="0" smtClean="0"/>
                <a:t>.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833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9812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Other Courses in Probability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5983" y="817558"/>
            <a:ext cx="8443337" cy="5394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  AME50561 – Reliability in Engineering (</a:t>
            </a:r>
            <a:r>
              <a:rPr lang="en-US" sz="3200" dirty="0" err="1" smtClean="0"/>
              <a:t>Ovaert</a:t>
            </a:r>
            <a:r>
              <a:rPr lang="en-US" sz="3200" dirty="0" smtClean="0"/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ACMS10145 – Stats for </a:t>
            </a:r>
            <a:r>
              <a:rPr lang="en-US" sz="3200" dirty="0"/>
              <a:t>Business I</a:t>
            </a:r>
            <a:endParaRPr lang="en-US" sz="3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ACMS20340 – Statistics for </a:t>
            </a:r>
            <a:r>
              <a:rPr lang="en-US" sz="3200" dirty="0"/>
              <a:t>Life Sciences</a:t>
            </a:r>
            <a:endParaRPr lang="en-US" sz="3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ACMS30530 – Intro to Probability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ACMS30540 – Mathematical Statistics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ACMS30600 – Stat Methods &amp; Data Analysis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ACMS37020 – Projects in Actuarial Science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ACMS40875 – Stat Methods in Data Mining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MATH40210 – Basic </a:t>
            </a:r>
            <a:r>
              <a:rPr lang="en-US" sz="3200" dirty="0" err="1" smtClean="0"/>
              <a:t>Combinatorics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776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9575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Measuring Probability</a:t>
            </a:r>
            <a:endParaRPr lang="en-US" sz="3200" b="1" dirty="0"/>
          </a:p>
        </p:txBody>
      </p:sp>
      <p:pic>
        <p:nvPicPr>
          <p:cNvPr id="7" name="Picture 6" descr="Reuters_GOP_po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" y="568836"/>
            <a:ext cx="7486316" cy="3261061"/>
          </a:xfrm>
          <a:prstGeom prst="rect">
            <a:avLst/>
          </a:prstGeom>
        </p:spPr>
      </p:pic>
      <p:pic>
        <p:nvPicPr>
          <p:cNvPr id="6" name="Picture 5" descr="reuters_Dem_po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" y="3624793"/>
            <a:ext cx="7486316" cy="3239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29881" y="6384606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polling.reuters.com</a:t>
            </a:r>
            <a:r>
              <a:rPr lang="en-US" dirty="0"/>
              <a:t>/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484663"/>
              </p:ext>
            </p:extLst>
          </p:nvPr>
        </p:nvGraphicFramePr>
        <p:xfrm>
          <a:off x="1143000" y="334010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Document" r:id="rId6" imgW="6858000" imgH="177800" progId="Word.Document.12">
                  <p:embed/>
                </p:oleObj>
              </mc:Choice>
              <mc:Fallback>
                <p:oleObj name="Document" r:id="rId6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000" y="334010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583379"/>
              </p:ext>
            </p:extLst>
          </p:nvPr>
        </p:nvGraphicFramePr>
        <p:xfrm>
          <a:off x="4921250" y="2523622"/>
          <a:ext cx="1448588" cy="816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quation" r:id="rId8" imgW="698500" imgH="393700" progId="Equation.3">
                  <p:embed/>
                </p:oleObj>
              </mc:Choice>
              <mc:Fallback>
                <p:oleObj name="Equation" r:id="rId8" imgW="69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1250" y="2523622"/>
                        <a:ext cx="1448588" cy="816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0428"/>
              </p:ext>
            </p:extLst>
          </p:nvPr>
        </p:nvGraphicFramePr>
        <p:xfrm>
          <a:off x="6926836" y="2459038"/>
          <a:ext cx="2001838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quation" r:id="rId10" imgW="965200" imgH="457200" progId="Equation.3">
                  <p:embed/>
                </p:oleObj>
              </mc:Choice>
              <mc:Fallback>
                <p:oleObj name="Equation" r:id="rId10" imgW="965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26836" y="2459038"/>
                        <a:ext cx="2001838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66529" y="1075511"/>
            <a:ext cx="90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987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15257" y="4078662"/>
            <a:ext cx="90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719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6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9575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Measuring Probability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01" y="622812"/>
            <a:ext cx="8437834" cy="62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6045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Actuarial Science and Public Policy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6037" y="622813"/>
            <a:ext cx="468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www.ssa.gov</a:t>
            </a:r>
            <a:r>
              <a:rPr lang="en-US" dirty="0"/>
              <a:t>/</a:t>
            </a:r>
            <a:r>
              <a:rPr lang="en-US" dirty="0" err="1"/>
              <a:t>oact</a:t>
            </a:r>
            <a:r>
              <a:rPr lang="en-US" dirty="0"/>
              <a:t>/STATS/table4c6.html</a:t>
            </a:r>
          </a:p>
        </p:txBody>
      </p:sp>
      <p:pic>
        <p:nvPicPr>
          <p:cNvPr id="4" name="Picture 3" descr="actuarial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343"/>
            <a:ext cx="9144000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026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– Venn Diagrams</a:t>
            </a:r>
            <a:endParaRPr lang="en-US" sz="3200" b="1" dirty="0"/>
          </a:p>
        </p:txBody>
      </p:sp>
      <p:pic>
        <p:nvPicPr>
          <p:cNvPr id="3" name="Picture 2" descr="Venn_diagram.pn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15" y="622813"/>
            <a:ext cx="6294882" cy="42118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865796" y="4989687"/>
            <a:ext cx="5033509" cy="404813"/>
            <a:chOff x="642325" y="4989687"/>
            <a:chExt cx="5033509" cy="404813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5237512"/>
                </p:ext>
              </p:extLst>
            </p:nvPr>
          </p:nvGraphicFramePr>
          <p:xfrm>
            <a:off x="2972321" y="4989687"/>
            <a:ext cx="2703513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0" name="Equation" r:id="rId5" imgW="1612900" imgH="241300" progId="Equation.3">
                    <p:embed/>
                  </p:oleObj>
                </mc:Choice>
                <mc:Fallback>
                  <p:oleObj name="Equation" r:id="rId5" imgW="1612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2321" y="4989687"/>
                          <a:ext cx="2703513" cy="4048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642325" y="4989687"/>
              <a:ext cx="197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Intersection “AND”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1757" y="5775788"/>
            <a:ext cx="5691831" cy="404478"/>
            <a:chOff x="777995" y="5775788"/>
            <a:chExt cx="5691831" cy="404478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2484108"/>
                </p:ext>
              </p:extLst>
            </p:nvPr>
          </p:nvGraphicFramePr>
          <p:xfrm>
            <a:off x="2723082" y="5775788"/>
            <a:ext cx="3746744" cy="404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" name="Equation" r:id="rId7" imgW="2235200" imgH="241300" progId="Equation.3">
                    <p:embed/>
                  </p:oleObj>
                </mc:Choice>
                <mc:Fallback>
                  <p:oleObj name="Equation" r:id="rId7" imgW="2235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23082" y="5775788"/>
                          <a:ext cx="3746744" cy="4044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777995" y="5775788"/>
              <a:ext cx="1273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Union “OR”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926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4662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Monte Carlo Calculations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6" y="1602812"/>
            <a:ext cx="3302000" cy="330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508" y="2156926"/>
            <a:ext cx="1011885" cy="1525858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943038"/>
              </p:ext>
            </p:extLst>
          </p:nvPr>
        </p:nvGraphicFramePr>
        <p:xfrm>
          <a:off x="658199" y="5465737"/>
          <a:ext cx="2906272" cy="112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5" imgW="1117600" imgH="431800" progId="Equation.3">
                  <p:embed/>
                </p:oleObj>
              </mc:Choice>
              <mc:Fallback>
                <p:oleObj name="Equation" r:id="rId5" imgW="111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199" y="5465737"/>
                        <a:ext cx="2906272" cy="112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74444" y="666611"/>
            <a:ext cx="3470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Consider taking random shots at this board.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89778" y="64382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2286" y="4983470"/>
            <a:ext cx="343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of landing in the circle: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033228" y="412635"/>
            <a:ext cx="4769541" cy="6205178"/>
            <a:chOff x="4033228" y="412635"/>
            <a:chExt cx="4769541" cy="6205178"/>
          </a:xfrm>
        </p:grpSpPr>
        <p:grpSp>
          <p:nvGrpSpPr>
            <p:cNvPr id="27" name="Group 26"/>
            <p:cNvGrpSpPr/>
            <p:nvPr/>
          </p:nvGrpSpPr>
          <p:grpSpPr>
            <a:xfrm>
              <a:off x="4033228" y="412635"/>
              <a:ext cx="4769541" cy="5854801"/>
              <a:chOff x="4033228" y="412635"/>
              <a:chExt cx="4769541" cy="5854801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65650" y="412635"/>
                <a:ext cx="3848100" cy="16129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8185" y="2025535"/>
                <a:ext cx="2997200" cy="19304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3228" y="3766147"/>
                <a:ext cx="2738097" cy="250128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771325" y="4066716"/>
                <a:ext cx="203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Counted N = 20,857 bullet holes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751588" y="4937099"/>
                <a:ext cx="20511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Measured</a:t>
                </a:r>
              </a:p>
              <a:p>
                <a:pPr algn="ctr"/>
                <a:r>
                  <a:rPr lang="en-US" dirty="0" smtClean="0"/>
                  <a:t>π = 3.132 </a:t>
                </a:r>
                <a:endParaRPr 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821590" y="6248481"/>
              <a:ext cx="1929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arXiv:1404.1499v2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5194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4662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Monte Carlo Calculations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4443" y="666611"/>
            <a:ext cx="83694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Often used to numerically evaluate complex integrals.</a:t>
            </a:r>
            <a:endParaRPr lang="en-US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024" y="1448874"/>
            <a:ext cx="5080000" cy="464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269" y="6059802"/>
            <a:ext cx="5972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i.e. What’s the volume enclosed in these surfaces?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444" y="2208740"/>
            <a:ext cx="3658402" cy="31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0702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Trees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" y="662647"/>
            <a:ext cx="4689634" cy="22155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88827" y="3239490"/>
            <a:ext cx="4543147" cy="3420901"/>
            <a:chOff x="188827" y="3239490"/>
            <a:chExt cx="4543147" cy="34209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27" y="3654145"/>
              <a:ext cx="4543147" cy="30062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18122" y="3239490"/>
              <a:ext cx="23824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Fault Tree Analysis</a:t>
              </a:r>
              <a:endParaRPr lang="en-US" sz="22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89500" y="176703"/>
            <a:ext cx="4254500" cy="6685076"/>
            <a:chOff x="4889500" y="176703"/>
            <a:chExt cx="4254500" cy="668507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9500" y="4296379"/>
              <a:ext cx="4254500" cy="2565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806088" y="3871158"/>
              <a:ext cx="26084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Evolutionary Biology</a:t>
              </a:r>
              <a:endParaRPr lang="en-US" sz="2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47249" y="176703"/>
              <a:ext cx="11956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Genetics</a:t>
              </a:r>
              <a:endParaRPr lang="en-US" sz="2200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3789" y="538596"/>
              <a:ext cx="3226154" cy="3339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8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340</Words>
  <Application>Microsoft Macintosh PowerPoint</Application>
  <PresentationFormat>On-screen Show (4:3)</PresentationFormat>
  <Paragraphs>66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Office Theme</vt:lpstr>
      <vt:lpstr>Document</vt:lpstr>
      <vt:lpstr>Equation</vt:lpstr>
      <vt:lpstr>Probability and Statistics</vt:lpstr>
      <vt:lpstr>ALEA IACTA 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Rumbach</dc:creator>
  <cp:lastModifiedBy>Paul Rumbach</cp:lastModifiedBy>
  <cp:revision>40</cp:revision>
  <dcterms:created xsi:type="dcterms:W3CDTF">2015-12-02T22:16:05Z</dcterms:created>
  <dcterms:modified xsi:type="dcterms:W3CDTF">2016-04-28T15:52:05Z</dcterms:modified>
</cp:coreProperties>
</file>